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3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6"/>
  </p:notesMasterIdLst>
  <p:sldIdLst>
    <p:sldId id="339" r:id="rId2"/>
    <p:sldId id="338" r:id="rId3"/>
    <p:sldId id="340" r:id="rId4"/>
    <p:sldId id="341" r:id="rId5"/>
    <p:sldId id="370" r:id="rId6"/>
    <p:sldId id="346" r:id="rId7"/>
    <p:sldId id="345" r:id="rId8"/>
    <p:sldId id="371" r:id="rId9"/>
    <p:sldId id="349" r:id="rId10"/>
    <p:sldId id="352" r:id="rId11"/>
    <p:sldId id="365" r:id="rId12"/>
    <p:sldId id="368" r:id="rId13"/>
    <p:sldId id="367" r:id="rId14"/>
    <p:sldId id="342" r:id="rId15"/>
    <p:sldId id="359" r:id="rId16"/>
    <p:sldId id="369" r:id="rId17"/>
    <p:sldId id="361" r:id="rId18"/>
    <p:sldId id="343" r:id="rId19"/>
    <p:sldId id="356" r:id="rId20"/>
    <p:sldId id="347" r:id="rId21"/>
    <p:sldId id="357" r:id="rId22"/>
    <p:sldId id="366" r:id="rId23"/>
    <p:sldId id="372" r:id="rId24"/>
    <p:sldId id="29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7160CC-9B5A-4946-80F7-650641D347E1}">
          <p14:sldIdLst>
            <p14:sldId id="339"/>
            <p14:sldId id="338"/>
            <p14:sldId id="340"/>
            <p14:sldId id="341"/>
            <p14:sldId id="370"/>
            <p14:sldId id="346"/>
            <p14:sldId id="345"/>
            <p14:sldId id="371"/>
            <p14:sldId id="349"/>
            <p14:sldId id="352"/>
            <p14:sldId id="365"/>
            <p14:sldId id="368"/>
            <p14:sldId id="367"/>
            <p14:sldId id="342"/>
            <p14:sldId id="359"/>
            <p14:sldId id="369"/>
            <p14:sldId id="361"/>
            <p14:sldId id="343"/>
            <p14:sldId id="356"/>
            <p14:sldId id="347"/>
            <p14:sldId id="357"/>
            <p14:sldId id="366"/>
            <p14:sldId id="372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in" initials="DC" lastIdx="2" clrIdx="0">
    <p:extLst>
      <p:ext uri="{19B8F6BF-5375-455C-9EA6-DF929625EA0E}">
        <p15:presenceInfo xmlns:p15="http://schemas.microsoft.com/office/powerpoint/2012/main" userId="72f45ecd30b4ae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9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3D8EA-6F56-4F99-9909-FDE052401F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22F4E-92E3-4860-8641-150BB682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6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6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13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9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6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07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64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4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17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4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3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6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5DAB-B39C-4C66-BFBD-75FC847C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F4DCB-2946-4650-BABE-782462841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DF3ED-C9F2-4CE4-B8A6-2239E6BF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81170-190B-4E31-A90E-20729930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B9FBE-A4BB-47BF-B112-E7B2B5A3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2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0C6F-8279-464D-AE55-24C892E1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8630-BAAC-4A5D-AB93-F401E9DDC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0DCD4-08C7-4164-981B-36734299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0C832-0980-4AED-98BF-97125793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767A-BCC8-4241-B31C-0CCC7DCF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5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8292B-5B90-4A67-9D32-BF69BA8E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6AD09-317A-49A4-B0D9-4DC60473B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091A-A883-4D5A-9FC1-9CF18ACE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EC7F0-C027-4026-B0E6-3D37C186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BCC8-0441-48FA-A4B2-72630992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24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763E-EE4A-4D75-AA9F-AF161B2C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81FF-FBAE-43CA-95E0-F2558A08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EB66-A8D4-4045-842D-484F6DB5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B8A59-646D-4D71-9955-63FD2ABF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A08F-D9C5-403F-A482-90368CC7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8D8F-D536-41B1-8FAE-D67A12B5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27A46-1E6E-4A1D-B650-DD4307CC2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B7757-A1AF-409D-892D-2AAF25BC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B2B0-FD78-473E-A5CF-2F056F54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7D32D-119F-412D-9E55-18311F95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58FE-3F28-4EA2-88A4-2ED61C6A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A3FE-97F2-4721-BA3D-E348DEF68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0AF0E-5385-4714-8754-0F0C730B7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AE9F5-5D73-480F-822E-4150B64E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89B1-8682-40B3-9779-1767BE3E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9EB5A-E29F-4610-8CDD-359DDFB6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171E-5A17-4C8A-B2EE-8A4D0F2D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D3D17-FA5E-46B9-B261-A7B13A2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709C6-D2C2-4E0A-82C4-A468E18B6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6C228-DCB4-4BA4-AEF1-8440286A1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F6970-E6C5-4704-8579-8D22CC06C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72737-2AD7-4F27-B4DD-9210DF08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D3EA6-289A-4194-8E41-87FD88E9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1CC0F-CA45-423B-A979-ABA7F43B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3A9E-24FB-4EDD-B808-FE03616D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DA9D-E678-4358-9D73-438E757F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46480-117C-460A-B32B-13BBC091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86100-07CF-4FFA-90EE-56878682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64188-48E9-4B07-A36A-B6FD625A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1F67B-C4DB-457B-B661-F36E51F5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2C6F-361D-46DE-9445-F90E6880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4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653E-4DC5-4037-A3D0-DC0D19C9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86FE-3961-4BDE-B373-4DC2C755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3E8DA-F85F-4DAA-A8DD-0E2CDA5C8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872F-5547-4F52-AA71-61226128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A3402-F10A-41B2-AEF5-1FEABD4F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40B92-A120-4736-9ED9-70C5D6C6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2309-CA8A-4562-8AAD-009C4008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36F5C-9EC7-4701-9619-331DE3304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BFA0A-595A-4953-A99C-F60A056E6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6B327-A45B-48F8-BD40-EB3EF281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99F1-6DCD-4DC2-944F-9D405416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EDEB3-437E-4136-83B2-170266C8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0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AAE7D-69D6-4163-A5E9-0499E580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AA1A2-173B-4EBE-982E-640A9797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DE857-803D-4A54-A8F6-4020AA43E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DAE87-B9B2-4AB2-82B0-23EE33EE440A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0A99A-ED6E-4117-B33C-74497C947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9944-DF50-4B7D-B2AC-E6D608D8F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6F33-0612-4E3A-9D51-D332207007A8}"/>
              </a:ext>
            </a:extLst>
          </p:cNvPr>
          <p:cNvSpPr txBox="1">
            <a:spLocks/>
          </p:cNvSpPr>
          <p:nvPr/>
        </p:nvSpPr>
        <p:spPr>
          <a:xfrm>
            <a:off x="1653518" y="562661"/>
            <a:ext cx="8884956" cy="262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Convolution Processing Unit </a:t>
            </a:r>
          </a:p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Featuring Adaptive Precision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using Dynamic Reconfiguration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C609B07-64B4-42C5-A2E7-1798289B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 b="22219"/>
          <a:stretch/>
        </p:blipFill>
        <p:spPr>
          <a:xfrm>
            <a:off x="3894553" y="4563320"/>
            <a:ext cx="4402893" cy="147518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AFBB57D-32F8-4D41-9401-44C0119F8DEB}"/>
              </a:ext>
            </a:extLst>
          </p:cNvPr>
          <p:cNvSpPr txBox="1">
            <a:spLocks/>
          </p:cNvSpPr>
          <p:nvPr/>
        </p:nvSpPr>
        <p:spPr>
          <a:xfrm>
            <a:off x="1828796" y="3909839"/>
            <a:ext cx="853440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David Cain, Omar Eldash, Kasem Khalil, Magdy Bayoumi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603087A-09CC-4F95-A1DC-32194D58FA6C}"/>
              </a:ext>
            </a:extLst>
          </p:cNvPr>
          <p:cNvSpPr txBox="1">
            <a:spLocks/>
          </p:cNvSpPr>
          <p:nvPr/>
        </p:nvSpPr>
        <p:spPr>
          <a:xfrm>
            <a:off x="4558931" y="3349241"/>
            <a:ext cx="307413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WF-IoT 2021 Paper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55051A-B526-4DBE-81DE-69956FA1A46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6423A-E322-48E3-9C80-418EAA628668}"/>
              </a:ext>
            </a:extLst>
          </p:cNvPr>
          <p:cNvSpPr txBox="1">
            <a:spLocks/>
          </p:cNvSpPr>
          <p:nvPr/>
        </p:nvSpPr>
        <p:spPr>
          <a:xfrm>
            <a:off x="4246881" y="6457890"/>
            <a:ext cx="3698229" cy="40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 David Cain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4A3BB-FDFE-4EC7-9AB1-21F4D4459C4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749F7-1FE5-40EF-8559-CFD2AC41A544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218DD2-4CF4-4619-863A-6F013938228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3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986583"/>
            <a:ext cx="12192001" cy="24517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Youssef et. al developed an MNIST CNN architecture supporting DPR for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processing bit precision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reconfiguration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decreased dynamic power consumption along with model accuracy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energy consumption of this model at 16-bit processing was shown to be 11.25</a:t>
            </a:r>
            <a:r>
              <a:rPr lang="el-G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configured to 5-bit processing, 3.02</a:t>
            </a:r>
            <a:r>
              <a:rPr lang="el-G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μ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while retaining 81.74% accuracy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model utilizes DPR for configuring the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CNN pipeline rather than by layer/PE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2554092" y="3303082"/>
            <a:ext cx="708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E. Youssef, H. A.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Elsemary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M. A. El-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Moursy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A. Khattab and H. Mostafa, "Energy Adaptive Convolution Neural Network Using Dynamic Partial Reconfiguration," (2020).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2873782-2C41-4297-884C-B55FF1B4306C}"/>
              </a:ext>
            </a:extLst>
          </p:cNvPr>
          <p:cNvSpPr/>
          <p:nvPr/>
        </p:nvSpPr>
        <p:spPr>
          <a:xfrm>
            <a:off x="5160033" y="1563663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3249963" y="108863"/>
            <a:ext cx="5361146" cy="470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Energy Adaptive CNN using DPR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EABEC-5D03-4FEC-9CF0-C2ED27309DA0}"/>
              </a:ext>
            </a:extLst>
          </p:cNvPr>
          <p:cNvGrpSpPr/>
          <p:nvPr/>
        </p:nvGrpSpPr>
        <p:grpSpPr>
          <a:xfrm>
            <a:off x="0" y="85512"/>
            <a:ext cx="4664280" cy="2774129"/>
            <a:chOff x="-9361" y="80191"/>
            <a:chExt cx="5010259" cy="3047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1682DE-E281-467F-80E6-D507968E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188" y="989978"/>
              <a:ext cx="4289710" cy="213801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EF88103-A411-4BD3-865D-88D45FFD607D}"/>
                </a:ext>
              </a:extLst>
            </p:cNvPr>
            <p:cNvSpPr/>
            <p:nvPr/>
          </p:nvSpPr>
          <p:spPr>
            <a:xfrm>
              <a:off x="790575" y="1056799"/>
              <a:ext cx="927100" cy="79812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2DE24F5-9A59-4ABE-98D8-D6F11C87AD7F}"/>
                </a:ext>
              </a:extLst>
            </p:cNvPr>
            <p:cNvCxnSpPr>
              <a:cxnSpLocks/>
            </p:cNvCxnSpPr>
            <p:nvPr/>
          </p:nvCxnSpPr>
          <p:spPr>
            <a:xfrm>
              <a:off x="566057" y="746417"/>
              <a:ext cx="224518" cy="33340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920614-16DC-4121-9BE7-B8F9043ADFE4}"/>
                </a:ext>
              </a:extLst>
            </p:cNvPr>
            <p:cNvSpPr txBox="1"/>
            <p:nvPr/>
          </p:nvSpPr>
          <p:spPr>
            <a:xfrm>
              <a:off x="-9361" y="80191"/>
              <a:ext cx="1225152" cy="710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DPR Input Trigger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22D0B1-EFC5-417D-BB68-36AE5F821597}"/>
                </a:ext>
              </a:extLst>
            </p:cNvPr>
            <p:cNvSpPr/>
            <p:nvPr/>
          </p:nvSpPr>
          <p:spPr>
            <a:xfrm>
              <a:off x="3979817" y="1473810"/>
              <a:ext cx="1021081" cy="87036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EF963B-00B7-4A31-ABA6-FE03EC8D0777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5" y="1288222"/>
              <a:ext cx="274592" cy="2035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83546D-20AF-4476-B566-AD1CC688F118}"/>
                </a:ext>
              </a:extLst>
            </p:cNvPr>
            <p:cNvSpPr txBox="1"/>
            <p:nvPr/>
          </p:nvSpPr>
          <p:spPr>
            <a:xfrm>
              <a:off x="2779969" y="808197"/>
              <a:ext cx="1713765" cy="713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Reconfigurable Region</a:t>
              </a:r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E77C643-E1D2-4B5B-9D14-571506E5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98" y="843650"/>
            <a:ext cx="5432248" cy="23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3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30" y="4229635"/>
            <a:ext cx="10902234" cy="1866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present a convolution processing model which utilizes parallel data paths for handling flexible requirements of CNN</a:t>
            </a:r>
          </a:p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this method means when one filter is selected, remaining hardware is idle and unavailable for use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2880512" y="5934670"/>
            <a:ext cx="609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Rupani, Ajay &amp; Whig, Pawan &amp;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Sujediya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Gajendra &amp; Vyas, Piyush. “Hardware Implementation of IoT-Based Image Processing Filters,” (2018).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2406738" y="139451"/>
            <a:ext cx="7047596" cy="470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Processor Using Parallel Pipeline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FBBAF1-65BE-4FD8-BC51-BA1D8902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7" t="3029" r="7073"/>
          <a:stretch/>
        </p:blipFill>
        <p:spPr>
          <a:xfrm>
            <a:off x="226195" y="504456"/>
            <a:ext cx="4586426" cy="3620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75061-BE35-45CE-B942-6B2C90537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68" y="550190"/>
            <a:ext cx="4762531" cy="352867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5FD60C5-44CA-4EB7-8367-A6FB55B647A5}"/>
              </a:ext>
            </a:extLst>
          </p:cNvPr>
          <p:cNvSpPr/>
          <p:nvPr/>
        </p:nvSpPr>
        <p:spPr>
          <a:xfrm>
            <a:off x="5385632" y="1837475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6ABFA-49EC-4CC1-9599-555ABAF71673}"/>
              </a:ext>
            </a:extLst>
          </p:cNvPr>
          <p:cNvSpPr/>
          <p:nvPr/>
        </p:nvSpPr>
        <p:spPr>
          <a:xfrm>
            <a:off x="2218129" y="714528"/>
            <a:ext cx="927743" cy="2901127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4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91109" y="6457890"/>
            <a:ext cx="6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796514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</p:spTree>
    <p:extLst>
      <p:ext uri="{BB962C8B-B14F-4D97-AF65-F5344CB8AC3E}">
        <p14:creationId xmlns:p14="http://schemas.microsoft.com/office/powerpoint/2010/main" val="339178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7" y="961139"/>
            <a:ext cx="11310585" cy="4438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3AD4C6-4B1D-4F77-BAE3-3DCF85654C6B}"/>
              </a:ext>
            </a:extLst>
          </p:cNvPr>
          <p:cNvSpPr/>
          <p:nvPr/>
        </p:nvSpPr>
        <p:spPr>
          <a:xfrm>
            <a:off x="2246811" y="2769326"/>
            <a:ext cx="880142" cy="531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C7C24-94B9-4099-98C0-033E8BCAFC75}"/>
              </a:ext>
            </a:extLst>
          </p:cNvPr>
          <p:cNvSpPr/>
          <p:nvPr/>
        </p:nvSpPr>
        <p:spPr>
          <a:xfrm>
            <a:off x="2144548" y="4533971"/>
            <a:ext cx="982405" cy="3868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C852FB-E058-417D-93C9-75E3FB779A02}"/>
              </a:ext>
            </a:extLst>
          </p:cNvPr>
          <p:cNvSpPr/>
          <p:nvPr/>
        </p:nvSpPr>
        <p:spPr>
          <a:xfrm>
            <a:off x="6095999" y="2016036"/>
            <a:ext cx="1262744" cy="335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9197BB-5731-4577-A4B9-BE9A1655455F}"/>
              </a:ext>
            </a:extLst>
          </p:cNvPr>
          <p:cNvSpPr txBox="1">
            <a:spLocks/>
          </p:cNvSpPr>
          <p:nvPr/>
        </p:nvSpPr>
        <p:spPr>
          <a:xfrm>
            <a:off x="491765" y="5540320"/>
            <a:ext cx="11227656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CPE features a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controller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accelerator</a:t>
            </a:r>
          </a:p>
        </p:txBody>
      </p:sp>
    </p:spTree>
    <p:extLst>
      <p:ext uri="{BB962C8B-B14F-4D97-AF65-F5344CB8AC3E}">
        <p14:creationId xmlns:p14="http://schemas.microsoft.com/office/powerpoint/2010/main" val="2701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360250"/>
            <a:ext cx="6972790" cy="273606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502707-2BBD-4CCB-A48B-F67CBFE00CBE}"/>
              </a:ext>
            </a:extLst>
          </p:cNvPr>
          <p:cNvSpPr txBox="1">
            <a:spLocks/>
          </p:cNvSpPr>
          <p:nvPr/>
        </p:nvSpPr>
        <p:spPr>
          <a:xfrm>
            <a:off x="2172280" y="5953933"/>
            <a:ext cx="7847438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convolution layer of CNN is implemented/evaluated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C570C4-4F23-4A08-9DFE-89598720EB37}"/>
              </a:ext>
            </a:extLst>
          </p:cNvPr>
          <p:cNvSpPr txBox="1">
            <a:spLocks/>
          </p:cNvSpPr>
          <p:nvPr/>
        </p:nvSpPr>
        <p:spPr>
          <a:xfrm>
            <a:off x="-470" y="4597274"/>
            <a:ext cx="12144373" cy="532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FD642-DA39-4B66-97CC-1ACC75FB4F6A}"/>
              </a:ext>
            </a:extLst>
          </p:cNvPr>
          <p:cNvSpPr txBox="1">
            <a:spLocks/>
          </p:cNvSpPr>
          <p:nvPr/>
        </p:nvSpPr>
        <p:spPr>
          <a:xfrm>
            <a:off x="23812" y="4178928"/>
            <a:ext cx="12144373" cy="1731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Convolution Processing Element utilizes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at a processing element level</a:t>
            </a:r>
          </a:p>
          <a:p>
            <a:pPr marL="0" indent="0">
              <a:buNone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FPGA methods implement parallel data paths, fully reconfigure, or use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at a full pipeline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994D14-9DBA-4472-B8C5-8C595FFE53AD}"/>
              </a:ext>
            </a:extLst>
          </p:cNvPr>
          <p:cNvCxnSpPr/>
          <p:nvPr/>
        </p:nvCxnSpPr>
        <p:spPr>
          <a:xfrm>
            <a:off x="15239" y="3670692"/>
            <a:ext cx="12161520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FF409355-E376-4828-AD52-5886AFC14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854524"/>
              </p:ext>
            </p:extLst>
          </p:nvPr>
        </p:nvGraphicFramePr>
        <p:xfrm>
          <a:off x="7139990" y="806856"/>
          <a:ext cx="4901714" cy="7385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1714">
                  <a:extLst>
                    <a:ext uri="{9D8B030D-6E8A-4147-A177-3AD203B41FA5}">
                      <a16:colId xmlns:a16="http://schemas.microsoft.com/office/drawing/2014/main" val="1938522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Partially Reconfigurable Parameters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41540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818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2428B11-297D-44DB-8542-F3191FB27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862519"/>
              </p:ext>
            </p:extLst>
          </p:nvPr>
        </p:nvGraphicFramePr>
        <p:xfrm>
          <a:off x="7139990" y="1545444"/>
          <a:ext cx="4901714" cy="1474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1714">
                  <a:extLst>
                    <a:ext uri="{9D8B030D-6E8A-4147-A177-3AD203B41FA5}">
                      <a16:colId xmlns:a16="http://schemas.microsoft.com/office/drawing/2014/main" val="1938522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Hard Synthesis Parameters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41540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 Channel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81872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Kernel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25265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Max BRAM Bank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25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17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094AC4-C9A9-4CED-932E-D01E7512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485" y="1040070"/>
            <a:ext cx="5543548" cy="4777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convolution controller handles the data stream with an internal state machine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 kernel of size N, the line buffers temporarily store N rows of input map as each convolution requires NxN data points from N rows and N columns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 are implemented to infer into BRAM as to not waste available device logic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31BA89-9383-4B64-86AE-C6BED9E7C83E}"/>
              </a:ext>
            </a:extLst>
          </p:cNvPr>
          <p:cNvGrpSpPr/>
          <p:nvPr/>
        </p:nvGrpSpPr>
        <p:grpSpPr>
          <a:xfrm>
            <a:off x="-1" y="252549"/>
            <a:ext cx="6087291" cy="6097204"/>
            <a:chOff x="-1" y="327061"/>
            <a:chExt cx="6051313" cy="585396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8938D05C-7F6E-4B4B-B0AB-7D2A8710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78" y="1811958"/>
              <a:ext cx="4210042" cy="2599827"/>
            </a:xfrm>
            <a:prstGeom prst="rect">
              <a:avLst/>
            </a:prstGeom>
          </p:spPr>
        </p:pic>
        <p:pic>
          <p:nvPicPr>
            <p:cNvPr id="10" name="Picture 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77B0340-15CB-4754-9F33-1793F260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4" y="327061"/>
              <a:ext cx="5870313" cy="1277249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714F0555-B69C-4C10-9CE2-D70F9085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619432"/>
              <a:ext cx="6051313" cy="1561595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95891D-F3B3-46FA-81B2-A0560E070A78}"/>
              </a:ext>
            </a:extLst>
          </p:cNvPr>
          <p:cNvCxnSpPr/>
          <p:nvPr/>
        </p:nvCxnSpPr>
        <p:spPr>
          <a:xfrm>
            <a:off x="60839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6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425647" y="6457890"/>
            <a:ext cx="766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4554160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4425638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</a:p>
        </p:txBody>
      </p:sp>
    </p:spTree>
    <p:extLst>
      <p:ext uri="{BB962C8B-B14F-4D97-AF65-F5344CB8AC3E}">
        <p14:creationId xmlns:p14="http://schemas.microsoft.com/office/powerpoint/2010/main" val="3572316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78194" y="6457890"/>
            <a:ext cx="51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042819-FAE0-44C3-B549-3C9C4F53A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49662"/>
              </p:ext>
            </p:extLst>
          </p:nvPr>
        </p:nvGraphicFramePr>
        <p:xfrm>
          <a:off x="1894114" y="4297644"/>
          <a:ext cx="7794170" cy="2133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43546">
                  <a:extLst>
                    <a:ext uri="{9D8B030D-6E8A-4147-A177-3AD203B41FA5}">
                      <a16:colId xmlns:a16="http://schemas.microsoft.com/office/drawing/2014/main" val="1938522071"/>
                    </a:ext>
                  </a:extLst>
                </a:gridCol>
                <a:gridCol w="1875312">
                  <a:extLst>
                    <a:ext uri="{9D8B030D-6E8A-4147-A177-3AD203B41FA5}">
                      <a16:colId xmlns:a16="http://schemas.microsoft.com/office/drawing/2014/main" val="1749914274"/>
                    </a:ext>
                  </a:extLst>
                </a:gridCol>
                <a:gridCol w="1875312">
                  <a:extLst>
                    <a:ext uri="{9D8B030D-6E8A-4147-A177-3AD203B41FA5}">
                      <a16:colId xmlns:a16="http://schemas.microsoft.com/office/drawing/2014/main" val="3241019581"/>
                    </a:ext>
                  </a:extLst>
                </a:gridCol>
              </a:tblGrid>
              <a:tr h="230993">
                <a:tc>
                  <a:txBody>
                    <a:bodyPr/>
                    <a:lstStyle/>
                    <a:p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Hard Config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Hard Config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154934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Partially Reconfigurable Parameters</a:t>
                      </a:r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747297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8-,16-,32-Bit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8-,16-,32-Bit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655227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Not Partially Reconfigurable Parameters</a:t>
                      </a:r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341540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 Channel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 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081872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Kernel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50625265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Max BRAM Bank Width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1800 px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1800 px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254046"/>
                  </a:ext>
                </a:extLst>
              </a:tr>
            </a:tbl>
          </a:graphicData>
        </a:graphic>
      </p:graphicFrame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027AC160-BC93-4D1F-BA93-2EB3D2843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18" y="11704"/>
            <a:ext cx="8595361" cy="42932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96AC7-B3EB-4F93-9843-BD7B824CED08}"/>
              </a:ext>
            </a:extLst>
          </p:cNvPr>
          <p:cNvSpPr/>
          <p:nvPr/>
        </p:nvSpPr>
        <p:spPr>
          <a:xfrm>
            <a:off x="4441371" y="46540"/>
            <a:ext cx="2856411" cy="21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Pynq-Z2 Development Board</a:t>
            </a:r>
          </a:p>
        </p:txBody>
      </p:sp>
    </p:spTree>
    <p:extLst>
      <p:ext uri="{BB962C8B-B14F-4D97-AF65-F5344CB8AC3E}">
        <p14:creationId xmlns:p14="http://schemas.microsoft.com/office/powerpoint/2010/main" val="279914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60777" y="6457890"/>
            <a:ext cx="53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D825-9136-4C29-B5CB-9E5F6A9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35" y="3989291"/>
            <a:ext cx="11992329" cy="227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32-bit configuration,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DSP utilization reaches 36%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total available on device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limited resource for larger systems so lower precisions should be considered</a:t>
            </a:r>
          </a:p>
          <a:p>
            <a:pP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[16] use a design which buffers the full image which causes high BRAM utilization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7BFB0-EFB3-4510-89C7-785AD802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50" y="1254158"/>
            <a:ext cx="5650115" cy="231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790D3-90C3-4B96-9B97-7C416C2B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1" y="847621"/>
            <a:ext cx="5650115" cy="27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D565F4-D6A3-44BC-AE38-171E862FA4BF}"/>
              </a:ext>
            </a:extLst>
          </p:cNvPr>
          <p:cNvSpPr/>
          <p:nvPr/>
        </p:nvSpPr>
        <p:spPr>
          <a:xfrm>
            <a:off x="4579143" y="2294513"/>
            <a:ext cx="1310481" cy="252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3E68E-48F8-4CDA-AD10-7D8E6FAA81A5}"/>
              </a:ext>
            </a:extLst>
          </p:cNvPr>
          <p:cNvSpPr/>
          <p:nvPr/>
        </p:nvSpPr>
        <p:spPr>
          <a:xfrm>
            <a:off x="8937783" y="3091347"/>
            <a:ext cx="693897" cy="214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EA7149-0A4A-49BA-8A09-CAE0AB77A89B}"/>
              </a:ext>
            </a:extLst>
          </p:cNvPr>
          <p:cNvSpPr txBox="1">
            <a:spLocks/>
          </p:cNvSpPr>
          <p:nvPr/>
        </p:nvSpPr>
        <p:spPr>
          <a:xfrm>
            <a:off x="3498602" y="218119"/>
            <a:ext cx="5194794" cy="43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configured for </a:t>
            </a:r>
            <a:r>
              <a:rPr lang="en-US" sz="1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channels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comparison</a:t>
            </a:r>
          </a:p>
        </p:txBody>
      </p:sp>
    </p:spTree>
    <p:extLst>
      <p:ext uri="{BB962C8B-B14F-4D97-AF65-F5344CB8AC3E}">
        <p14:creationId xmlns:p14="http://schemas.microsoft.com/office/powerpoint/2010/main" val="1902693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3360" y="6457890"/>
            <a:ext cx="54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3CFBE-CBDF-4010-A7DA-2B57CB30F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19"/>
          <a:stretch/>
        </p:blipFill>
        <p:spPr>
          <a:xfrm>
            <a:off x="-1" y="435060"/>
            <a:ext cx="4249332" cy="2780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F0F1A-2919-447C-8CA4-6B9F1B55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351" y="1007216"/>
            <a:ext cx="3761649" cy="16366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F9CB3A-7588-44A9-B54D-18E3508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275775"/>
            <a:ext cx="12192002" cy="2182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testing with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Jupyter Notebooks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(Left &amp; Middle),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was completed using JTAG</a:t>
            </a:r>
          </a:p>
          <a:p>
            <a:pPr marL="0" indent="0">
              <a:buNone/>
            </a:pPr>
            <a:endParaRPr lang="en-US" sz="20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Benchmarking was moved to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Vitis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(Right) which enabled use of the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ICAP for reconfiguration</a:t>
            </a:r>
          </a:p>
          <a:p>
            <a:pPr marL="0" indent="0">
              <a:buNone/>
            </a:pPr>
            <a:endParaRPr lang="en-US" sz="20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Changing software environments does not affect hard processing capabilities.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8B1EA3-650E-4628-930C-7C1990269438}"/>
              </a:ext>
            </a:extLst>
          </p:cNvPr>
          <p:cNvSpPr txBox="1">
            <a:spLocks/>
          </p:cNvSpPr>
          <p:nvPr/>
        </p:nvSpPr>
        <p:spPr>
          <a:xfrm>
            <a:off x="3608613" y="123299"/>
            <a:ext cx="4365173" cy="43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Operating Frequency: 100 MHz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E231E7E-7106-46F8-855C-B55C33D53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31" y="435060"/>
            <a:ext cx="4062614" cy="278099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3CE232-7371-4AAF-8F7C-56587E16AB82}"/>
              </a:ext>
            </a:extLst>
          </p:cNvPr>
          <p:cNvSpPr txBox="1">
            <a:spLocks/>
          </p:cNvSpPr>
          <p:nvPr/>
        </p:nvSpPr>
        <p:spPr>
          <a:xfrm>
            <a:off x="423127" y="3227121"/>
            <a:ext cx="3556690" cy="4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Channel Config (Jupyter Notebooks)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2421CD-F93D-4F54-8963-2D07A0324FBE}"/>
              </a:ext>
            </a:extLst>
          </p:cNvPr>
          <p:cNvSpPr txBox="1">
            <a:spLocks/>
          </p:cNvSpPr>
          <p:nvPr/>
        </p:nvSpPr>
        <p:spPr>
          <a:xfrm>
            <a:off x="4655495" y="3227121"/>
            <a:ext cx="3556690" cy="4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Channel Config (Jupyter Notebooks)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FAA37F0-706D-4AA9-B2BC-093DA460AB9A}"/>
              </a:ext>
            </a:extLst>
          </p:cNvPr>
          <p:cNvSpPr txBox="1">
            <a:spLocks/>
          </p:cNvSpPr>
          <p:nvPr/>
        </p:nvSpPr>
        <p:spPr>
          <a:xfrm>
            <a:off x="8637917" y="3232071"/>
            <a:ext cx="3346516" cy="4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Channel Config (Vitis)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8396B4-8A83-4A67-8F4E-240DDADA0B67}"/>
              </a:ext>
            </a:extLst>
          </p:cNvPr>
          <p:cNvCxnSpPr/>
          <p:nvPr/>
        </p:nvCxnSpPr>
        <p:spPr>
          <a:xfrm>
            <a:off x="15239" y="3895034"/>
            <a:ext cx="12161520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134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B69-DEE4-48AD-9D41-357592C3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/>
          <a:lstStyle/>
          <a:p>
            <a:pPr algn="ctr">
              <a:spcBef>
                <a:spcPts val="300"/>
              </a:spcBef>
            </a:pPr>
            <a:r>
              <a:rPr lang="en-US" b="1" dirty="0">
                <a:latin typeface="+mn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91463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6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21440" y="6457890"/>
            <a:ext cx="67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844" y="1019603"/>
            <a:ext cx="4063986" cy="4818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 has several ways to programmed on boot that vary with device family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Zynq device used in implementation allows programming over Serial, JTAG, ICAP, and PCAP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port bandwidth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varies drastically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D5829F-5375-4179-BB0B-A7C0FBA3F855}"/>
              </a:ext>
            </a:extLst>
          </p:cNvPr>
          <p:cNvGrpSpPr>
            <a:grpSpLocks noChangeAspect="1"/>
          </p:cNvGrpSpPr>
          <p:nvPr/>
        </p:nvGrpSpPr>
        <p:grpSpPr>
          <a:xfrm>
            <a:off x="1162328" y="124743"/>
            <a:ext cx="5369087" cy="3895606"/>
            <a:chOff x="821121" y="111634"/>
            <a:chExt cx="5410477" cy="3354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B6D179-632A-4476-B5B5-3D85CBB19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1746" y="111634"/>
              <a:ext cx="4329227" cy="3075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4D56-97BC-4F6E-B4A3-8ABFA07EEA4A}"/>
                </a:ext>
              </a:extLst>
            </p:cNvPr>
            <p:cNvSpPr txBox="1"/>
            <p:nvPr/>
          </p:nvSpPr>
          <p:spPr>
            <a:xfrm>
              <a:off x="821121" y="3187337"/>
              <a:ext cx="5410477" cy="27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585 Zynq-7000 SoC Technical Reference Manual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4733D-D6AF-41A1-9CE9-426688EE9D6C}"/>
              </a:ext>
            </a:extLst>
          </p:cNvPr>
          <p:cNvGrpSpPr/>
          <p:nvPr/>
        </p:nvGrpSpPr>
        <p:grpSpPr>
          <a:xfrm>
            <a:off x="237170" y="4172653"/>
            <a:ext cx="7219402" cy="2132933"/>
            <a:chOff x="237352" y="4170814"/>
            <a:chExt cx="7219402" cy="21329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E098A6-2F99-45BF-9ED0-2BFC18D1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352" y="4170814"/>
              <a:ext cx="7219402" cy="18225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58BA67-A93D-43D7-855D-E88A78FB9C6D}"/>
                </a:ext>
              </a:extLst>
            </p:cNvPr>
            <p:cNvSpPr txBox="1"/>
            <p:nvPr/>
          </p:nvSpPr>
          <p:spPr>
            <a:xfrm>
              <a:off x="1162329" y="5995970"/>
              <a:ext cx="536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909 (v2018.1) Partial Reconfiguration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0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9012" y="67112"/>
                <a:ext cx="6124376" cy="82868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𝑅𝑒𝑐𝑜𝑛𝑓𝑖𝑔𝑢𝑟𝑎𝑡𝑖𝑜𝑛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𝐵𝑖𝑡𝑠𝑡𝑟𝑒𝑎𝑚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𝑆𝑖𝑧𝑒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𝑃𝑜𝑟𝑡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𝐵𝑎𝑛𝑑𝑤𝑖𝑑𝑡h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9012" y="67112"/>
                <a:ext cx="6124376" cy="828681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4399CF-8F5A-47A0-A254-2234FCDB56CC}"/>
              </a:ext>
            </a:extLst>
          </p:cNvPr>
          <p:cNvCxnSpPr>
            <a:cxnSpLocks/>
          </p:cNvCxnSpPr>
          <p:nvPr/>
        </p:nvCxnSpPr>
        <p:spPr>
          <a:xfrm>
            <a:off x="3583826" y="1736883"/>
            <a:ext cx="0" cy="384048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113B31-C898-4622-8AFF-4D2D40364DB4}"/>
              </a:ext>
            </a:extLst>
          </p:cNvPr>
          <p:cNvSpPr txBox="1"/>
          <p:nvPr/>
        </p:nvSpPr>
        <p:spPr>
          <a:xfrm>
            <a:off x="450292" y="905918"/>
            <a:ext cx="257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(Traditional)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Reconfiguration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JTAG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F44B3-A59C-4216-8FF4-DD71B4A0E67D}"/>
              </a:ext>
            </a:extLst>
          </p:cNvPr>
          <p:cNvSpPr txBox="1"/>
          <p:nvPr/>
        </p:nvSpPr>
        <p:spPr>
          <a:xfrm>
            <a:off x="4220788" y="905918"/>
            <a:ext cx="305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(Proposed Implementation)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Reconfiguration at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element level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ICAP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63DB7-941A-4550-9A0E-13E95CC9ACC5}"/>
              </a:ext>
            </a:extLst>
          </p:cNvPr>
          <p:cNvSpPr txBox="1"/>
          <p:nvPr/>
        </p:nvSpPr>
        <p:spPr>
          <a:xfrm>
            <a:off x="450292" y="3657123"/>
            <a:ext cx="2410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32,364,512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66 Mb/s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490.371 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F64A-4FEE-4099-81A4-DD5932F74CF2}"/>
              </a:ext>
            </a:extLst>
          </p:cNvPr>
          <p:cNvSpPr txBox="1"/>
          <p:nvPr/>
        </p:nvSpPr>
        <p:spPr>
          <a:xfrm>
            <a:off x="4164127" y="3609787"/>
            <a:ext cx="2410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1,766,976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3.2 Gb/s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0.552 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3143800" y="5726335"/>
            <a:ext cx="895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traditional methods would reconfigure the full device via JTAG,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DPR at a processing element level reduces configuration time by 800x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735E22-BAF1-43A0-9E55-730776206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1" y="1815195"/>
            <a:ext cx="2296266" cy="19488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E36589-7598-454F-B5FB-8F6298819D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346" y="1858563"/>
            <a:ext cx="5207723" cy="31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944311" y="3320590"/>
            <a:ext cx="102963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design architecture which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 system downtime to be minimized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 pipelines are strategically queued and reconfigured</a:t>
            </a:r>
          </a:p>
          <a:p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design architecture can be elaborated further to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hardware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algorithm changes or process parallelization at lower precision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74A0-05F8-4B70-96A1-7CABBB2034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BC192-C9A7-4F6C-8BB2-8104239FCB8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95DDF-FBC7-4D3B-B378-0A493FE00A65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51735-4B0E-4E04-9126-F9C02094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9" y="1424850"/>
            <a:ext cx="6191197" cy="125138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Contributions</a:t>
            </a:r>
          </a:p>
        </p:txBody>
      </p:sp>
      <p:pic>
        <p:nvPicPr>
          <p:cNvPr id="6" name="Graphic 5" descr="Present with solid fill">
            <a:extLst>
              <a:ext uri="{FF2B5EF4-FFF2-40B4-BE49-F238E27FC236}">
                <a16:creationId xmlns:a16="http://schemas.microsoft.com/office/drawing/2014/main" id="{9B85BDBE-5BEC-49BF-A233-79113405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182" y="1044441"/>
            <a:ext cx="1631797" cy="1631797"/>
          </a:xfrm>
          <a:prstGeom prst="rect">
            <a:avLst/>
          </a:prstGeom>
        </p:spPr>
      </p:pic>
      <p:pic>
        <p:nvPicPr>
          <p:cNvPr id="14" name="Graphic 13" descr="Present with solid fill">
            <a:extLst>
              <a:ext uri="{FF2B5EF4-FFF2-40B4-BE49-F238E27FC236}">
                <a16:creationId xmlns:a16="http://schemas.microsoft.com/office/drawing/2014/main" id="{8946DA44-EF7F-4BD2-A4E5-A8041D1D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3017" y="1044440"/>
            <a:ext cx="1631797" cy="16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31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944313" y="2720939"/>
            <a:ext cx="10296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enables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efficient processors to be developed for application specific needs</a:t>
            </a:r>
          </a:p>
          <a:p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also offers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which greatly suits the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computationally constrained systems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found in IoT embedded devices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74A0-05F8-4B70-96A1-7CABBB2034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BC192-C9A7-4F6C-8BB2-8104239FCB8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95DDF-FBC7-4D3B-B378-0A493FE00A65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51735-4B0E-4E04-9126-F9C02094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21" y="934820"/>
            <a:ext cx="8770950" cy="125138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014302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201D4F9A-7F0C-4627-A379-32C0BE1C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35" y="591711"/>
            <a:ext cx="3220376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picture containing text, cup, vector graphics&#10;&#10;Description automatically generated">
            <a:extLst>
              <a:ext uri="{FF2B5EF4-FFF2-40B4-BE49-F238E27FC236}">
                <a16:creationId xmlns:a16="http://schemas.microsoft.com/office/drawing/2014/main" id="{08FC14C5-65E1-4F83-95FD-7E48139CA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21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54687D-C281-46AB-8738-C5B2D8662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48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0361CCC-A27E-4084-B5DD-7ED2432A5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10" y="591711"/>
            <a:ext cx="3220375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C18B139D-A001-43DB-B6AA-070846C6E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5" y="600178"/>
            <a:ext cx="3220376" cy="2692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8DAED4F-0FEC-4593-B745-4A61E51A6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4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AA634-FC89-4BA3-9CDD-060B6FCF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619" y="2764143"/>
            <a:ext cx="4668752" cy="1339391"/>
          </a:xfrm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b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(Images processed using CPE)</a:t>
            </a:r>
            <a:endParaRPr lang="en-US" sz="2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32692-5FA6-4355-B7F7-868963715533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F1015-4371-4A08-BAE6-C1DA45707C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9F1A7-4E82-43D6-A556-C48856F16C6B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0F7E17-140C-4902-841E-02C4B6E7067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pic>
        <p:nvPicPr>
          <p:cNvPr id="19" name="Picture 18" descr="A busy city street&#10;&#10;Description automatically generated with low confidence">
            <a:extLst>
              <a:ext uri="{FF2B5EF4-FFF2-40B4-BE49-F238E27FC236}">
                <a16:creationId xmlns:a16="http://schemas.microsoft.com/office/drawing/2014/main" id="{F94D97CD-2871-4991-B4E2-9AC73C8C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97" y="435942"/>
            <a:ext cx="6587112" cy="2927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D7A6EE-B348-4CAA-B5A1-47C4DFE67D6F}"/>
              </a:ext>
            </a:extLst>
          </p:cNvPr>
          <p:cNvSpPr txBox="1"/>
          <p:nvPr/>
        </p:nvSpPr>
        <p:spPr>
          <a:xfrm>
            <a:off x="0" y="6457890"/>
            <a:ext cx="2333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04645C-50C8-47F8-A3A3-6ADB23A8D7E8}"/>
              </a:ext>
            </a:extLst>
          </p:cNvPr>
          <p:cNvCxnSpPr/>
          <p:nvPr/>
        </p:nvCxnSpPr>
        <p:spPr>
          <a:xfrm>
            <a:off x="4441361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09FA14-3176-4C8B-A8E2-B29628F8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06" y="733428"/>
            <a:ext cx="4327855" cy="539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 is a field which aims to develop models for computers to understand and interpret image data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edge devices utilizing image and video data are now being created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CNNs used are generally complex and too computationally bulky for IoT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6DC97086-89E8-4D3A-BFDA-74A982835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94" y="3494238"/>
            <a:ext cx="7541612" cy="29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550" y="471836"/>
            <a:ext cx="4210515" cy="59143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traditional cloud computing models, edge devices are “dumb” data aggregators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Zombie device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servers perform CNN processes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Dedicated server hardware has much greater processing capabilities and relaxed power constraints compared to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connectivity required…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get these processes local to the edge device?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377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FD0CD3-032E-4B82-9FBA-955E4DE7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422873"/>
            <a:ext cx="7574149" cy="40122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74155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3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8" y="6457890"/>
            <a:ext cx="380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CD0042-2702-4A7C-8B6E-877A7B02CF31}"/>
              </a:ext>
            </a:extLst>
          </p:cNvPr>
          <p:cNvGrpSpPr/>
          <p:nvPr/>
        </p:nvGrpSpPr>
        <p:grpSpPr>
          <a:xfrm>
            <a:off x="-8" y="1404981"/>
            <a:ext cx="5878294" cy="2076257"/>
            <a:chOff x="1" y="369331"/>
            <a:chExt cx="5878294" cy="2076257"/>
          </a:xfrm>
        </p:grpSpPr>
        <p:pic>
          <p:nvPicPr>
            <p:cNvPr id="9" name="Picture 8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9750E8A-3699-4CF2-B984-090D0096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9331"/>
              <a:ext cx="2544950" cy="207625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8A2847-87B8-4DF1-AD9E-F917ACB591B2}"/>
                </a:ext>
              </a:extLst>
            </p:cNvPr>
            <p:cNvSpPr txBox="1"/>
            <p:nvPr/>
          </p:nvSpPr>
          <p:spPr>
            <a:xfrm>
              <a:off x="2544951" y="729495"/>
              <a:ext cx="333334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nvidia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Jetson Nano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NVIDIA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JetPack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SDK, TensorFlow,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PyTorch</a:t>
              </a:r>
              <a:endPara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910B18-6331-4C59-A9DB-50B06C6594DF}"/>
              </a:ext>
            </a:extLst>
          </p:cNvPr>
          <p:cNvGrpSpPr/>
          <p:nvPr/>
        </p:nvGrpSpPr>
        <p:grpSpPr>
          <a:xfrm>
            <a:off x="6000206" y="1404981"/>
            <a:ext cx="6069875" cy="1828800"/>
            <a:chOff x="6090819" y="2423385"/>
            <a:chExt cx="6069875" cy="1828800"/>
          </a:xfrm>
        </p:grpSpPr>
        <p:pic>
          <p:nvPicPr>
            <p:cNvPr id="26" name="Picture 2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7F8E752D-5689-4B10-81AC-E836693B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819" y="2423385"/>
              <a:ext cx="2340865" cy="18288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7BCD23-3AAD-4C20-9933-8BE5E3140AB2}"/>
                </a:ext>
              </a:extLst>
            </p:cNvPr>
            <p:cNvSpPr txBox="1"/>
            <p:nvPr/>
          </p:nvSpPr>
          <p:spPr>
            <a:xfrm>
              <a:off x="8264790" y="3003130"/>
              <a:ext cx="38959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Xilinx Virtex UltraScale+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DF41FC-3F29-4B49-9C79-A9D1B634C0A0}"/>
              </a:ext>
            </a:extLst>
          </p:cNvPr>
          <p:cNvGrpSpPr/>
          <p:nvPr/>
        </p:nvGrpSpPr>
        <p:grpSpPr>
          <a:xfrm>
            <a:off x="6401927" y="4668276"/>
            <a:ext cx="4839409" cy="1376753"/>
            <a:chOff x="6679614" y="4867371"/>
            <a:chExt cx="4839409" cy="1376753"/>
          </a:xfrm>
        </p:grpSpPr>
        <p:pic>
          <p:nvPicPr>
            <p:cNvPr id="30" name="Picture 29" descr="A close-up of a logo&#10;&#10;Description automatically generated with medium confidence">
              <a:extLst>
                <a:ext uri="{FF2B5EF4-FFF2-40B4-BE49-F238E27FC236}">
                  <a16:creationId xmlns:a16="http://schemas.microsoft.com/office/drawing/2014/main" id="{9519A62D-9991-44F5-85DE-AF8583565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614" y="4867371"/>
              <a:ext cx="1678966" cy="13767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CCCA3D-AF71-4280-8503-1B86D0EACFBE}"/>
                </a:ext>
              </a:extLst>
            </p:cNvPr>
            <p:cNvSpPr txBox="1"/>
            <p:nvPr/>
          </p:nvSpPr>
          <p:spPr>
            <a:xfrm>
              <a:off x="8451863" y="5248854"/>
              <a:ext cx="3067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BC9220-D0BD-418C-BF65-B0A3C71FB97F}"/>
              </a:ext>
            </a:extLst>
          </p:cNvPr>
          <p:cNvGrpSpPr/>
          <p:nvPr/>
        </p:nvGrpSpPr>
        <p:grpSpPr>
          <a:xfrm>
            <a:off x="-8" y="4665267"/>
            <a:ext cx="6499667" cy="1495596"/>
            <a:chOff x="261253" y="4028862"/>
            <a:chExt cx="6499667" cy="1495596"/>
          </a:xfrm>
        </p:grpSpPr>
        <p:pic>
          <p:nvPicPr>
            <p:cNvPr id="22" name="Picture 21" descr="A close-up of a book&#10;&#10;Description automatically generated with medium confidence">
              <a:extLst>
                <a:ext uri="{FF2B5EF4-FFF2-40B4-BE49-F238E27FC236}">
                  <a16:creationId xmlns:a16="http://schemas.microsoft.com/office/drawing/2014/main" id="{1A8E705B-8AE0-445A-9D75-FC05BF5E6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"/>
            <a:stretch/>
          </p:blipFill>
          <p:spPr>
            <a:xfrm>
              <a:off x="261253" y="4028862"/>
              <a:ext cx="2611596" cy="149559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E90B9A-CC6C-4BE1-804C-078F21EB8AF3}"/>
                </a:ext>
              </a:extLst>
            </p:cNvPr>
            <p:cNvSpPr txBox="1"/>
            <p:nvPr/>
          </p:nvSpPr>
          <p:spPr>
            <a:xfrm>
              <a:off x="2717608" y="4383675"/>
              <a:ext cx="40433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</a:t>
              </a:r>
              <a:r>
                <a:rPr lang="en-US" sz="2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Intel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Movidius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Myriad X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Propriety Intel MDK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4BBE3EE-5288-4F65-9FD1-6180B033F6EE}"/>
              </a:ext>
            </a:extLst>
          </p:cNvPr>
          <p:cNvSpPr txBox="1"/>
          <p:nvPr/>
        </p:nvSpPr>
        <p:spPr>
          <a:xfrm>
            <a:off x="571396" y="573985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Graphics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(GPU)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EABAC-A644-41DA-8439-3791325B39A3}"/>
              </a:ext>
            </a:extLst>
          </p:cNvPr>
          <p:cNvSpPr txBox="1"/>
          <p:nvPr/>
        </p:nvSpPr>
        <p:spPr>
          <a:xfrm>
            <a:off x="379807" y="3993557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(VPU)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711317-8A4D-4D32-B4AE-B5E505062F19}"/>
              </a:ext>
            </a:extLst>
          </p:cNvPr>
          <p:cNvSpPr txBox="1"/>
          <p:nvPr/>
        </p:nvSpPr>
        <p:spPr>
          <a:xfrm>
            <a:off x="6050950" y="3950103"/>
            <a:ext cx="626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Application-Specific Integrated Circuit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(ASIC)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436FBA-36EB-4EF0-B1D9-3A2AA94BCEC3}"/>
              </a:ext>
            </a:extLst>
          </p:cNvPr>
          <p:cNvSpPr txBox="1"/>
          <p:nvPr/>
        </p:nvSpPr>
        <p:spPr>
          <a:xfrm>
            <a:off x="6569331" y="573985"/>
            <a:ext cx="517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 Programmable Gate Array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(FPGA)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1BB171-DB61-4B19-96BF-E4D9F2C26A74}"/>
              </a:ext>
            </a:extLst>
          </p:cNvPr>
          <p:cNvSpPr/>
          <p:nvPr/>
        </p:nvSpPr>
        <p:spPr>
          <a:xfrm>
            <a:off x="5878286" y="56334"/>
            <a:ext cx="6261462" cy="380156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4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019" y="243136"/>
            <a:ext cx="4297046" cy="62147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are classified as reconfigurable hardware by changing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behavior or functionality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hardware logic level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Here, FPGAs are being investigated for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accelerating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CNN process at the edge devices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development overhead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Rapid Prototyping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Specific Processors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offer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 (DPR)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0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4ABE8E6-DBD1-4C4E-889D-27BFCE7A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5" y="1027007"/>
            <a:ext cx="7297067" cy="48039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39317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26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079" y="489866"/>
            <a:ext cx="4063986" cy="5878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allows the device to partially reconfigure while the rest of the system remains unchanged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DPR design flows use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 definitions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be loaded after full configuration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can minimize system downtime as only individual blocks of the design can be updated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04462C7-A99E-4D82-A59A-71A85F1A4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5" y="657225"/>
            <a:ext cx="7385261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91109" y="6457890"/>
            <a:ext cx="6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049894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34050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66279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20AC42-3329-46EA-A031-67932BF48FFB}"/>
              </a:ext>
            </a:extLst>
          </p:cNvPr>
          <p:cNvSpPr txBox="1">
            <a:spLocks/>
          </p:cNvSpPr>
          <p:nvPr/>
        </p:nvSpPr>
        <p:spPr>
          <a:xfrm>
            <a:off x="3512089" y="139180"/>
            <a:ext cx="5167819" cy="47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Deploying CNN Models on FPGA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2EB05B-A592-455B-B4EE-74695A4B1860}"/>
              </a:ext>
            </a:extLst>
          </p:cNvPr>
          <p:cNvGrpSpPr/>
          <p:nvPr/>
        </p:nvGrpSpPr>
        <p:grpSpPr>
          <a:xfrm>
            <a:off x="6980277" y="810089"/>
            <a:ext cx="5167819" cy="5404908"/>
            <a:chOff x="6850010" y="931535"/>
            <a:chExt cx="5167819" cy="54049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19F40-F4F1-4FD4-8B2A-B89AB2BF2B19}"/>
                </a:ext>
              </a:extLst>
            </p:cNvPr>
            <p:cNvGrpSpPr/>
            <p:nvPr/>
          </p:nvGrpSpPr>
          <p:grpSpPr>
            <a:xfrm>
              <a:off x="6851079" y="952867"/>
              <a:ext cx="5097316" cy="5383576"/>
              <a:chOff x="6920748" y="1086792"/>
              <a:chExt cx="5097316" cy="538357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06EF42-D487-43AB-887D-E38E5CE845E7}"/>
                  </a:ext>
                </a:extLst>
              </p:cNvPr>
              <p:cNvSpPr txBox="1"/>
              <p:nvPr/>
            </p:nvSpPr>
            <p:spPr>
              <a:xfrm>
                <a:off x="6920748" y="5947148"/>
                <a:ext cx="5097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Ref: Christos Bouganis, “Tool-flows for mapping CNNs into FPGAs: Trends and Challenges”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EB5246-723E-4835-9933-2FD7764E0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262" y="1086792"/>
                <a:ext cx="4704287" cy="187135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E779A1-D097-465D-815D-50FBF46D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438" b="2517"/>
              <a:stretch/>
            </p:blipFill>
            <p:spPr>
              <a:xfrm>
                <a:off x="8220072" y="3216247"/>
                <a:ext cx="2567031" cy="2586173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58CA5-0124-4F84-A12F-E6656B804273}"/>
                </a:ext>
              </a:extLst>
            </p:cNvPr>
            <p:cNvSpPr/>
            <p:nvPr/>
          </p:nvSpPr>
          <p:spPr>
            <a:xfrm>
              <a:off x="6850010" y="931535"/>
              <a:ext cx="5167819" cy="54049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365F4C-5412-4460-A79A-0EE478546847}"/>
              </a:ext>
            </a:extLst>
          </p:cNvPr>
          <p:cNvCxnSpPr/>
          <p:nvPr/>
        </p:nvCxnSpPr>
        <p:spPr>
          <a:xfrm>
            <a:off x="6095999" y="1844676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CFCDF7-C717-4C0C-B080-76B2E0DF0D0F}"/>
              </a:ext>
            </a:extLst>
          </p:cNvPr>
          <p:cNvGrpSpPr/>
          <p:nvPr/>
        </p:nvGrpSpPr>
        <p:grpSpPr>
          <a:xfrm>
            <a:off x="95439" y="810089"/>
            <a:ext cx="5921465" cy="2224323"/>
            <a:chOff x="-1" y="810089"/>
            <a:chExt cx="6426927" cy="20631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757A97-9C66-4C56-81E0-839D92510414}"/>
                </a:ext>
              </a:extLst>
            </p:cNvPr>
            <p:cNvGrpSpPr/>
            <p:nvPr/>
          </p:nvGrpSpPr>
          <p:grpSpPr>
            <a:xfrm>
              <a:off x="43904" y="879932"/>
              <a:ext cx="6345912" cy="1993353"/>
              <a:chOff x="368397" y="919057"/>
              <a:chExt cx="6287386" cy="1993353"/>
            </a:xfrm>
          </p:grpSpPr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3475546-F338-45F5-83D9-8A42E7B0B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97" y="919057"/>
                <a:ext cx="6287386" cy="16855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is developed by a Xilinx research group and specializes in low latency architectures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Streaming Architecture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 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HLS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B3683E-E366-43FD-968F-56BD3A7799DE}"/>
                  </a:ext>
                </a:extLst>
              </p:cNvPr>
              <p:cNvSpPr txBox="1"/>
              <p:nvPr/>
            </p:nvSpPr>
            <p:spPr>
              <a:xfrm>
                <a:off x="985460" y="2604633"/>
                <a:ext cx="5046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Ref: https://xilinx.github.io/finn/about.html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75D082-4B29-413F-9CFA-C10DFBEA39F1}"/>
                </a:ext>
              </a:extLst>
            </p:cNvPr>
            <p:cNvSpPr/>
            <p:nvPr/>
          </p:nvSpPr>
          <p:spPr>
            <a:xfrm>
              <a:off x="-1" y="810089"/>
              <a:ext cx="6426927" cy="20631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91E47A-4BAF-4A4B-87E9-69FA911A98E7}"/>
              </a:ext>
            </a:extLst>
          </p:cNvPr>
          <p:cNvGrpSpPr/>
          <p:nvPr/>
        </p:nvGrpSpPr>
        <p:grpSpPr>
          <a:xfrm>
            <a:off x="95439" y="3551781"/>
            <a:ext cx="5921467" cy="2388738"/>
            <a:chOff x="-1" y="3116179"/>
            <a:chExt cx="6426929" cy="23437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F3429F-28A6-4FBE-A7EC-84B650B9F963}"/>
                </a:ext>
              </a:extLst>
            </p:cNvPr>
            <p:cNvGrpSpPr/>
            <p:nvPr/>
          </p:nvGrpSpPr>
          <p:grpSpPr>
            <a:xfrm>
              <a:off x="-1" y="3121262"/>
              <a:ext cx="6345912" cy="2338679"/>
              <a:chOff x="450469" y="938599"/>
              <a:chExt cx="6287386" cy="1388147"/>
            </a:xfrm>
          </p:grpSpPr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09B3C51-956C-4D4E-87C1-E160E9290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469" y="938599"/>
                <a:ext cx="6287386" cy="12300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is an open-source framework that employs groups universal processing elements and a state machine to assign data to one layer of the CNN at a time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Single Computation Engine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Caffe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3B2F6E-EB31-4C7C-B77C-3EA38D29D44C}"/>
                  </a:ext>
                </a:extLst>
              </p:cNvPr>
              <p:cNvSpPr txBox="1"/>
              <p:nvPr/>
            </p:nvSpPr>
            <p:spPr>
              <a:xfrm>
                <a:off x="1070899" y="2144062"/>
                <a:ext cx="5046526" cy="182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Reg: http://dnnweaver.org/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A2219B-5636-4E8C-808A-CC19E681C8F5}"/>
                </a:ext>
              </a:extLst>
            </p:cNvPr>
            <p:cNvSpPr/>
            <p:nvPr/>
          </p:nvSpPr>
          <p:spPr>
            <a:xfrm>
              <a:off x="0" y="3116179"/>
              <a:ext cx="6426928" cy="23437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40455C-7633-4134-8E14-2A8EF9396794}"/>
              </a:ext>
            </a:extLst>
          </p:cNvPr>
          <p:cNvCxnSpPr/>
          <p:nvPr/>
        </p:nvCxnSpPr>
        <p:spPr>
          <a:xfrm>
            <a:off x="6095999" y="4121967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BBE858-9108-4118-A454-DA6992B8F84C}"/>
              </a:ext>
            </a:extLst>
          </p:cNvPr>
          <p:cNvCxnSpPr/>
          <p:nvPr/>
        </p:nvCxnSpPr>
        <p:spPr>
          <a:xfrm>
            <a:off x="6980277" y="2787753"/>
            <a:ext cx="51678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5182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7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9335</TotalTime>
  <Words>1327</Words>
  <Application>Microsoft Office PowerPoint</Application>
  <PresentationFormat>Widescreen</PresentationFormat>
  <Paragraphs>285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Corbel</vt:lpstr>
      <vt:lpstr>Tahoma</vt:lpstr>
      <vt:lpstr>Times New Roman</vt:lpstr>
      <vt:lpstr>Office Theme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</vt:lpstr>
      <vt:lpstr>PowerPoint Presentation</vt:lpstr>
      <vt:lpstr>PowerPoint Presentation</vt:lpstr>
      <vt:lpstr>PowerPoint Presentation</vt:lpstr>
      <vt:lpstr>Proposed Convolution Processing Element</vt:lpstr>
      <vt:lpstr>PowerPoint Presentation</vt:lpstr>
      <vt:lpstr>PowerPoint Presentation</vt:lpstr>
      <vt:lpstr>PowerPoint Presentation</vt:lpstr>
      <vt:lpstr>Hardware Implementation &amp;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</vt:lpstr>
      <vt:lpstr>Conclusions</vt:lpstr>
      <vt:lpstr>Thank You (Images processed using CPE)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Cain</dc:creator>
  <cp:lastModifiedBy>David Cain</cp:lastModifiedBy>
  <cp:revision>1957</cp:revision>
  <dcterms:created xsi:type="dcterms:W3CDTF">2020-08-21T21:23:02Z</dcterms:created>
  <dcterms:modified xsi:type="dcterms:W3CDTF">2021-06-05T02:30:10Z</dcterms:modified>
</cp:coreProperties>
</file>